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18"/>
  </p:notesMasterIdLst>
  <p:sldIdLst>
    <p:sldId id="256" r:id="rId2"/>
    <p:sldId id="264" r:id="rId3"/>
    <p:sldId id="263" r:id="rId4"/>
    <p:sldId id="262" r:id="rId5"/>
    <p:sldId id="261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7BB34E4D-B8AB-47AE-9623-2F60BDE1C4FB}">
          <p14:sldIdLst>
            <p14:sldId id="256"/>
            <p14:sldId id="264"/>
            <p14:sldId id="263"/>
            <p14:sldId id="262"/>
            <p14:sldId id="261"/>
            <p14:sldId id="260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56461-5E72-4F2A-A6B6-40D1327226FD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6E3BF-15E5-42D4-8E18-815FAC5D69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09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92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330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293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882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873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273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361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92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71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95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402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766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91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38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55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E3BF-15E5-42D4-8E18-815FAC5D697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7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3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0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0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9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7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52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0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335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3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0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7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1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8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3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06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4294967295"/>
          </p:nvPr>
        </p:nvSpPr>
        <p:spPr>
          <a:xfrm>
            <a:off x="1316334" y="512466"/>
            <a:ext cx="8947150" cy="5677319"/>
          </a:xfrm>
          <a:solidFill>
            <a:schemeClr val="tx1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it-IT" sz="2600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it-IT" sz="26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it-IT" sz="2600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CALCOLO </a:t>
            </a:r>
            <a:r>
              <a:rPr lang="it-IT" sz="2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DELLE EMISSIONI DELLA LINEA DUE DELL’IMPIANTO DI INCENERIMENTO R.S.U. DI SCHIO E CONFRONTO CON LE EMISSIONI PROVENIENTI  DAL TRAFFICO DEGLI AUTOVEICOLI DI VIA MAESTRI DEL LAVORO</a:t>
            </a:r>
            <a:endParaRPr lang="it-IT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15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ROGETTO </a:t>
            </a:r>
            <a:r>
              <a:rPr lang="it-IT" sz="15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ALTERNANZA </a:t>
            </a:r>
            <a:r>
              <a:rPr lang="it-IT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SCUOLA LAVORO - ANNO </a:t>
            </a:r>
            <a:r>
              <a:rPr lang="it-IT" sz="15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SCOLASTICO 2018 /</a:t>
            </a:r>
            <a:r>
              <a:rPr lang="it-IT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endParaRPr lang="it-IT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CLASSE </a:t>
            </a:r>
            <a:r>
              <a:rPr lang="it-IT" sz="17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QUINTA SEZ. E  - INDIRIZZO CHIMICA, MATERIALI E BIOTECNOLOGIE  ART. BIOTECNOLOGIE AMBIENTALI</a:t>
            </a:r>
            <a:endParaRPr lang="it-IT" sz="17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Disciplina </a:t>
            </a:r>
            <a:r>
              <a:rPr lang="it-IT" sz="1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Biologia, Microbiologia e Tecniche di Controllo Ambientale</a:t>
            </a:r>
            <a:endParaRPr lang="it-IT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1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Docenti : Prof.ssa Laura Rossi – Prof.ssa Alessandra Rita Rossi</a:t>
            </a:r>
            <a:endParaRPr lang="it-IT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collaborazione con Assessorato all’Ambiente – Ufficio Ambiente del Comune di Schio</a:t>
            </a:r>
            <a:endParaRPr lang="it-IT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Supervisione : Prof. Gianni </a:t>
            </a:r>
            <a:r>
              <a:rPr lang="it-IT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Tamino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Docente Emerito Università di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Padova                 </a:t>
            </a:r>
            <a:endParaRPr lang="it-IT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b="1" dirty="0"/>
          </a:p>
        </p:txBody>
      </p:sp>
      <p:pic>
        <p:nvPicPr>
          <p:cNvPr id="11" name="Immagin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557494" y="635556"/>
            <a:ext cx="1728317" cy="1313824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9013371" y="808891"/>
            <a:ext cx="771666" cy="7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CALCOLO del PARTICOLATO SECONDARIO da </a:t>
            </a:r>
            <a:r>
              <a:rPr lang="it-IT" b="1" dirty="0" err="1" smtClean="0"/>
              <a:t>NOx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Considerando per gli </a:t>
            </a:r>
            <a:r>
              <a:rPr lang="it-IT" dirty="0" err="1" smtClean="0"/>
              <a:t>NOx</a:t>
            </a:r>
            <a:r>
              <a:rPr lang="it-IT" dirty="0" smtClean="0"/>
              <a:t> </a:t>
            </a:r>
            <a:r>
              <a:rPr lang="it-IT" dirty="0"/>
              <a:t>un valore di   AF (aerosol </a:t>
            </a:r>
            <a:r>
              <a:rPr lang="it-IT" dirty="0" err="1"/>
              <a:t>formation</a:t>
            </a:r>
            <a:r>
              <a:rPr lang="it-IT" dirty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) </a:t>
            </a:r>
            <a:r>
              <a:rPr lang="it-IT" dirty="0"/>
              <a:t>pari a </a:t>
            </a:r>
            <a:r>
              <a:rPr lang="it-IT" dirty="0" smtClean="0"/>
              <a:t>0,23:</a:t>
            </a:r>
          </a:p>
          <a:p>
            <a:pPr algn="just">
              <a:buFontTx/>
              <a:buChar char="-"/>
            </a:pPr>
            <a:r>
              <a:rPr lang="it-IT" b="1" dirty="0" smtClean="0"/>
              <a:t>l’apporto </a:t>
            </a:r>
            <a:r>
              <a:rPr lang="it-IT" b="1" dirty="0"/>
              <a:t>giornaliero di particolato secondario </a:t>
            </a:r>
            <a:r>
              <a:rPr lang="it-IT" b="1"/>
              <a:t>derivante </a:t>
            </a:r>
            <a:r>
              <a:rPr lang="it-IT" b="1" smtClean="0"/>
              <a:t>dagli </a:t>
            </a:r>
            <a:r>
              <a:rPr lang="it-IT" b="1" dirty="0"/>
              <a:t>NOX dell’inceneritore risulta essere  di 0,23 x 75,05 Kg = </a:t>
            </a:r>
            <a:r>
              <a:rPr lang="it-IT" b="1" dirty="0">
                <a:solidFill>
                  <a:srgbClr val="92D050"/>
                </a:solidFill>
              </a:rPr>
              <a:t>17,26 Kg  </a:t>
            </a:r>
            <a:r>
              <a:rPr lang="it-IT" b="1" dirty="0"/>
              <a:t>considerando la sola linea </a:t>
            </a:r>
            <a:r>
              <a:rPr lang="it-IT" b="1" dirty="0" smtClean="0"/>
              <a:t>due </a:t>
            </a:r>
            <a:r>
              <a:rPr lang="it-IT" b="1" dirty="0"/>
              <a:t>e di 0,23 x 147,87 Kg = </a:t>
            </a:r>
            <a:r>
              <a:rPr lang="it-IT" b="1" dirty="0">
                <a:solidFill>
                  <a:srgbClr val="92D050"/>
                </a:solidFill>
              </a:rPr>
              <a:t>34,01 Kg </a:t>
            </a:r>
            <a:r>
              <a:rPr lang="it-IT" b="1" dirty="0"/>
              <a:t>considerando le tre linee. </a:t>
            </a:r>
            <a:endParaRPr lang="it-IT" b="1" dirty="0" smtClean="0"/>
          </a:p>
          <a:p>
            <a:pPr algn="just">
              <a:buFontTx/>
              <a:buChar char="-"/>
            </a:pPr>
            <a:r>
              <a:rPr lang="it-IT" b="1" dirty="0" smtClean="0"/>
              <a:t>la </a:t>
            </a:r>
            <a:r>
              <a:rPr lang="it-IT" b="1" dirty="0"/>
              <a:t>quantità di </a:t>
            </a:r>
            <a:r>
              <a:rPr lang="it-IT" b="1" dirty="0" smtClean="0"/>
              <a:t>particolato totale, derivante dalla somma del primario con il </a:t>
            </a:r>
            <a:r>
              <a:rPr lang="it-IT" b="1" dirty="0"/>
              <a:t>secondario, </a:t>
            </a:r>
            <a:r>
              <a:rPr lang="it-IT" b="1" dirty="0" smtClean="0"/>
              <a:t>risulta </a:t>
            </a:r>
            <a:r>
              <a:rPr lang="it-IT" b="1" dirty="0"/>
              <a:t>essere di quasi </a:t>
            </a:r>
            <a:r>
              <a:rPr lang="it-IT" b="1" dirty="0">
                <a:solidFill>
                  <a:srgbClr val="92D050"/>
                </a:solidFill>
              </a:rPr>
              <a:t>18 Kg / giorno </a:t>
            </a:r>
            <a:r>
              <a:rPr lang="it-IT" b="1" dirty="0"/>
              <a:t>(17,26 + 0,737 Kg) </a:t>
            </a:r>
            <a:r>
              <a:rPr lang="it-IT" b="1" dirty="0" smtClean="0"/>
              <a:t> per la linea due e </a:t>
            </a:r>
            <a:r>
              <a:rPr lang="it-IT" b="1" dirty="0"/>
              <a:t>di   </a:t>
            </a:r>
            <a:r>
              <a:rPr lang="it-IT" b="1" dirty="0">
                <a:solidFill>
                  <a:srgbClr val="92D050"/>
                </a:solidFill>
              </a:rPr>
              <a:t>35,49 Kg </a:t>
            </a:r>
            <a:r>
              <a:rPr lang="it-IT" b="1" dirty="0"/>
              <a:t>considerando le tre linee </a:t>
            </a:r>
            <a:r>
              <a:rPr lang="it-IT" b="1" dirty="0" smtClean="0"/>
              <a:t>(1,489 </a:t>
            </a:r>
            <a:r>
              <a:rPr lang="it-IT" b="1" dirty="0"/>
              <a:t>+ 34,01 Kg) .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621108" y="5476352"/>
            <a:ext cx="799572" cy="66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104293" y="1520356"/>
            <a:ext cx="8946541" cy="4850299"/>
          </a:xfrm>
        </p:spPr>
        <p:txBody>
          <a:bodyPr>
            <a:normAutofit/>
          </a:bodyPr>
          <a:lstStyle/>
          <a:p>
            <a:pPr algn="just"/>
            <a:r>
              <a:rPr lang="it-IT" b="1" dirty="0"/>
              <a:t>Applicando tale calcolo anche agli </a:t>
            </a:r>
            <a:r>
              <a:rPr lang="it-IT" b="1" dirty="0" err="1"/>
              <a:t>NOx</a:t>
            </a:r>
            <a:r>
              <a:rPr lang="it-IT" b="1" dirty="0"/>
              <a:t> emessi dagli </a:t>
            </a:r>
            <a:r>
              <a:rPr lang="it-IT" b="1" dirty="0" smtClean="0"/>
              <a:t>autoveicoli , e considerando il particolato totale, </a:t>
            </a:r>
            <a:r>
              <a:rPr lang="it-IT" b="1" dirty="0"/>
              <a:t>le emissioni giornaliere della linea due corrisponderebbero quindi a quelle emesse dalla percorrenza di </a:t>
            </a:r>
            <a:r>
              <a:rPr lang="it-IT" b="1" u="sng" dirty="0">
                <a:solidFill>
                  <a:srgbClr val="92D050"/>
                </a:solidFill>
              </a:rPr>
              <a:t>8,8  km </a:t>
            </a:r>
            <a:r>
              <a:rPr lang="it-IT" b="1" dirty="0"/>
              <a:t>dai mezzi </a:t>
            </a:r>
            <a:r>
              <a:rPr lang="it-IT" b="1" dirty="0" smtClean="0"/>
              <a:t>del campione </a:t>
            </a:r>
            <a:r>
              <a:rPr lang="it-IT" b="1" dirty="0"/>
              <a:t>o alle emissioni di polveri equivalenti a circa  </a:t>
            </a:r>
            <a:r>
              <a:rPr lang="it-IT" b="1" u="sng" dirty="0">
                <a:solidFill>
                  <a:srgbClr val="92D050"/>
                </a:solidFill>
              </a:rPr>
              <a:t>63.298 </a:t>
            </a:r>
            <a:r>
              <a:rPr lang="it-IT" b="1" dirty="0"/>
              <a:t>veicoli che percorrono un Km . </a:t>
            </a:r>
            <a:endParaRPr lang="it-IT" dirty="0"/>
          </a:p>
          <a:p>
            <a:pPr algn="just"/>
            <a:r>
              <a:rPr lang="it-IT" b="1" dirty="0"/>
              <a:t>Le emissioni giornaliere complessive delle tre linee  corrispondono circa a quelle emesse in un chilometro </a:t>
            </a:r>
            <a:r>
              <a:rPr lang="it-IT" b="1" dirty="0" smtClean="0"/>
              <a:t>da   </a:t>
            </a:r>
            <a:r>
              <a:rPr lang="it-IT" b="1" u="sng" dirty="0" smtClean="0">
                <a:solidFill>
                  <a:srgbClr val="92D050"/>
                </a:solidFill>
              </a:rPr>
              <a:t>125.014</a:t>
            </a:r>
            <a:r>
              <a:rPr lang="it-IT" b="1" dirty="0" smtClean="0"/>
              <a:t>  </a:t>
            </a:r>
            <a:r>
              <a:rPr lang="it-IT" b="1" dirty="0"/>
              <a:t>veicoli considerando la somma del particolato </a:t>
            </a:r>
            <a:r>
              <a:rPr lang="it-IT" b="1" dirty="0" smtClean="0"/>
              <a:t>primario </a:t>
            </a:r>
            <a:r>
              <a:rPr lang="it-IT" b="1" dirty="0"/>
              <a:t>e secondario</a:t>
            </a:r>
            <a:r>
              <a:rPr lang="it-IT" b="1" dirty="0" smtClean="0"/>
              <a:t>.</a:t>
            </a:r>
          </a:p>
          <a:p>
            <a:pPr algn="just"/>
            <a:r>
              <a:rPr lang="it-IT" u="sng" dirty="0">
                <a:solidFill>
                  <a:srgbClr val="92D050"/>
                </a:solidFill>
              </a:rPr>
              <a:t>E’ opportuno sottolineare </a:t>
            </a:r>
            <a:r>
              <a:rPr lang="it-IT" u="sng" dirty="0" smtClean="0">
                <a:solidFill>
                  <a:srgbClr val="92D050"/>
                </a:solidFill>
              </a:rPr>
              <a:t>la rilevante pericolosità del </a:t>
            </a:r>
            <a:r>
              <a:rPr lang="it-IT" u="sng" dirty="0">
                <a:solidFill>
                  <a:srgbClr val="92D050"/>
                </a:solidFill>
              </a:rPr>
              <a:t>particolato secondario, formato quasi esclusivamente da particelle fini, generalmente di diametro inferiore a 1μm, </a:t>
            </a:r>
            <a:r>
              <a:rPr lang="it-IT" u="sng" dirty="0" smtClean="0">
                <a:solidFill>
                  <a:srgbClr val="92D050"/>
                </a:solidFill>
              </a:rPr>
              <a:t> </a:t>
            </a:r>
            <a:r>
              <a:rPr lang="it-IT" u="sng" dirty="0">
                <a:solidFill>
                  <a:srgbClr val="92D050"/>
                </a:solidFill>
              </a:rPr>
              <a:t>in grado di </a:t>
            </a:r>
            <a:r>
              <a:rPr lang="it-IT" u="sng" dirty="0" smtClean="0">
                <a:solidFill>
                  <a:srgbClr val="92D050"/>
                </a:solidFill>
              </a:rPr>
              <a:t>penetrare </a:t>
            </a:r>
            <a:r>
              <a:rPr lang="it-IT" u="sng" dirty="0">
                <a:solidFill>
                  <a:srgbClr val="92D050"/>
                </a:solidFill>
              </a:rPr>
              <a:t>nel sistema cardiocircolatorio e di veicolare sostanze di altamente tossiche fino all’interno delle cellule. </a:t>
            </a:r>
            <a:endParaRPr lang="it-IT" b="1" u="sng" dirty="0" smtClean="0">
              <a:solidFill>
                <a:srgbClr val="92D050"/>
              </a:solidFill>
            </a:endParaRPr>
          </a:p>
          <a:p>
            <a:endParaRPr lang="it-IT" u="sng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509016" y="5496448"/>
            <a:ext cx="911664" cy="6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781880" y="5586884"/>
            <a:ext cx="638799" cy="5539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/>
              <a:t>L’EVENTUALE DISMISSIONE DELLA LINEA DUE :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 </a:t>
            </a:r>
            <a:r>
              <a:rPr lang="it-IT" dirty="0"/>
              <a:t>potrebbe essere </a:t>
            </a:r>
            <a:r>
              <a:rPr lang="it-IT" dirty="0" smtClean="0"/>
              <a:t>realizzabile </a:t>
            </a:r>
            <a:r>
              <a:rPr lang="it-IT" dirty="0"/>
              <a:t>se tutti i comuni raggiungessero gli obiettivi di raccolta differenziata ( 76% entro il 2020) fissati dalla normativa regionale</a:t>
            </a:r>
            <a:r>
              <a:rPr lang="it-IT" dirty="0" smtClean="0"/>
              <a:t>.   </a:t>
            </a:r>
            <a:r>
              <a:rPr lang="it-IT" dirty="0"/>
              <a:t>Il raggiungimento di questo obiettivo, </a:t>
            </a:r>
            <a:r>
              <a:rPr lang="it-IT" dirty="0" smtClean="0"/>
              <a:t>oltre a costituire un obbligo di legge,  </a:t>
            </a:r>
            <a:r>
              <a:rPr lang="it-IT" b="1" u="sng" dirty="0">
                <a:solidFill>
                  <a:srgbClr val="92D050"/>
                </a:solidFill>
              </a:rPr>
              <a:t>favorirebbe il recupero di materia rispetto al recupero di energia, come richiesto dalla gerarchia europea sui rifiuti e in armonia con le recenti direttive europee sull’economia circolare</a:t>
            </a:r>
            <a:r>
              <a:rPr lang="it-IT" b="1" u="sng" dirty="0" smtClean="0">
                <a:solidFill>
                  <a:srgbClr val="92D050"/>
                </a:solidFill>
              </a:rPr>
              <a:t>.</a:t>
            </a:r>
          </a:p>
          <a:p>
            <a:pPr algn="just"/>
            <a:r>
              <a:rPr lang="it-IT" dirty="0"/>
              <a:t>La sostenibilità finanziaria di un’eventuale chiusura della linea due resta ovviamente da valutare, anche se appare opportuno proporre di inserire in tale calcolo anche i costi indiretti derivanti dalle </a:t>
            </a:r>
            <a:r>
              <a:rPr lang="it-IT" dirty="0" smtClean="0"/>
              <a:t>emissioni.</a:t>
            </a:r>
            <a:endParaRPr lang="it-IT" b="1" dirty="0">
              <a:solidFill>
                <a:srgbClr val="92D05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73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781880" y="5586884"/>
            <a:ext cx="638799" cy="5539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/>
              <a:t>A tale proposito, qualche spunto di riflessione ….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Lo studio europeo ESCAPE, pubblicato sulla rivista medica  Lancet ,  ha esaminato le concentrazioni di polveri e ossidi di azoto in relazione con la mortalità a lungo termine in 13 località europee. I risultati  indicano che l'aumento di 5 microgrammi/metro cubo di polveri sottili, anche al di sotto dei limiti di legge, comporta un aumento del rischio di morte  pari al 7</a:t>
            </a:r>
            <a:r>
              <a:rPr lang="it-IT" dirty="0" smtClean="0"/>
              <a:t>%.</a:t>
            </a:r>
          </a:p>
          <a:p>
            <a:pPr algn="just"/>
            <a:r>
              <a:rPr lang="it-IT" dirty="0" smtClean="0"/>
              <a:t> </a:t>
            </a:r>
            <a:r>
              <a:rPr lang="it-IT" dirty="0"/>
              <a:t>Nel 2017 Schio ( dati ARPAV )  ha superato 40  volte il limite giornaliero di PM 10 per la protezione della salute umana </a:t>
            </a:r>
            <a:r>
              <a:rPr lang="it-IT" dirty="0" smtClean="0"/>
              <a:t>. </a:t>
            </a:r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sua collocazione in una delle aree più inquinate d’Europa richiede una valutazione attenta nelle scelte che comportano una ricaduta </a:t>
            </a:r>
            <a:r>
              <a:rPr lang="it-IT" dirty="0" smtClean="0"/>
              <a:t>ambientale.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48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781880" y="5586884"/>
            <a:ext cx="638799" cy="5539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 smtClean="0"/>
              <a:t>La </a:t>
            </a:r>
            <a:r>
              <a:rPr lang="it-IT" sz="3200" dirty="0"/>
              <a:t>grave situazione relativa ai cambiamenti climatici causati dalle emissioni di gas serra impone con urgenza di diminuire nella massima misura possibile i processi di combustione</a:t>
            </a:r>
            <a:r>
              <a:rPr lang="it-IT" sz="3200" dirty="0" smtClean="0"/>
              <a:t>.</a:t>
            </a:r>
          </a:p>
          <a:p>
            <a:pPr marL="0" indent="0" algn="just">
              <a:buNone/>
            </a:pPr>
            <a:r>
              <a:rPr lang="it-IT" sz="2400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399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781880" y="5586884"/>
            <a:ext cx="638799" cy="55394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/>
          </p:cNvPicPr>
          <p:nvPr>
            <p:ph type="pic" idx="1"/>
          </p:nvPr>
        </p:nvPicPr>
        <p:blipFill>
          <a:blip r:embed="rId4"/>
          <a:srcRect t="13251" b="13251"/>
          <a:stretch>
            <a:fillRect/>
          </a:stretch>
        </p:blipFill>
        <p:spPr>
          <a:xfrm>
            <a:off x="1154955" y="685799"/>
            <a:ext cx="8825658" cy="4114787"/>
          </a:xfrm>
          <a:prstGeom prst="rect">
            <a:avLst/>
          </a:prstGeom>
        </p:spPr>
      </p:pic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1154956" y="4800587"/>
            <a:ext cx="8825656" cy="918895"/>
          </a:xfrm>
        </p:spPr>
        <p:txBody>
          <a:bodyPr>
            <a:noAutofit/>
          </a:bodyPr>
          <a:lstStyle/>
          <a:p>
            <a:pPr algn="just"/>
            <a:endParaRPr lang="it-IT" sz="1400" dirty="0" smtClean="0"/>
          </a:p>
          <a:p>
            <a:pPr algn="just">
              <a:lnSpc>
                <a:spcPct val="170000"/>
              </a:lnSpc>
            </a:pPr>
            <a:r>
              <a:rPr lang="it-IT" sz="1400" b="1" dirty="0" smtClean="0"/>
              <a:t>A </a:t>
            </a:r>
            <a:r>
              <a:rPr lang="it-IT" sz="1400" b="1" dirty="0"/>
              <a:t>questo riguardo, le drammatiche immagini della devastazione dei nostri boschi a seguito degli eventi atmosferici dello scorso ottobre sostituiscono eloquentemente qualsiasi citazione dalla letteratura scientifica. </a:t>
            </a:r>
          </a:p>
          <a:p>
            <a:pPr algn="just">
              <a:lnSpc>
                <a:spcPct val="170000"/>
              </a:lnSpc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5477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781880" y="5586884"/>
            <a:ext cx="638799" cy="5539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Grazie a…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Desideriamo  ringraziare :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algn="just"/>
            <a:r>
              <a:rPr lang="it-IT" dirty="0" smtClean="0"/>
              <a:t>L’Assessorato all’Ambiente del Comune di Schio e </a:t>
            </a:r>
            <a:r>
              <a:rPr lang="it-IT" dirty="0"/>
              <a:t>l</a:t>
            </a:r>
            <a:r>
              <a:rPr lang="it-IT" dirty="0" smtClean="0"/>
              <a:t>’ Ufficio Ambiente del Comune di Schio per aver sostenuto questo progetto, collaborando nella sua realizzazione  e rendendo disponibile tutta la documentazione necessaria .</a:t>
            </a:r>
          </a:p>
          <a:p>
            <a:pPr algn="just"/>
            <a:r>
              <a:rPr lang="it-IT" dirty="0" smtClean="0"/>
              <a:t>Il prof. Gianni  </a:t>
            </a:r>
            <a:r>
              <a:rPr lang="it-IT" dirty="0" err="1" smtClean="0"/>
              <a:t>Tamino</a:t>
            </a:r>
            <a:r>
              <a:rPr lang="it-IT" dirty="0" smtClean="0"/>
              <a:t>, non solo per la competenza con cui ci ha guidati, ma anche perché rappresenta per tutti noi uno straordinario esempio di impegno in difesa dell’ambiente e, quindi, del nostro futuro.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95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sz="4000" b="1" dirty="0" smtClean="0"/>
              <a:t>SCOPO </a:t>
            </a:r>
            <a:r>
              <a:rPr lang="it-IT" sz="4000" b="1" dirty="0"/>
              <a:t>DEL LAVORO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sz="2800" dirty="0" smtClean="0"/>
              <a:t>CALCOLARE </a:t>
            </a:r>
            <a:r>
              <a:rPr lang="it-IT" sz="2800" dirty="0"/>
              <a:t>LE EMISSIONI DI  OSSIDI DI AZOTO (NOX) E POLVERI TOTALI SOSPESE (PTS) DELLA LINEA 2 DELL’IMPIANTO DI INCENERIMENTO RSU DI CA’ CAPRETTA DI SCHIO ED EFFETTUARE UN CONFRONTO CON LE EMISSIONI PROVENIENTI DAL TRAFFICO DEGLI </a:t>
            </a:r>
            <a:r>
              <a:rPr lang="it-IT" sz="2800" dirty="0" smtClean="0"/>
              <a:t>AUTOVEICOLI.</a:t>
            </a:r>
            <a:endParaRPr lang="it-IT" sz="2800" dirty="0"/>
          </a:p>
        </p:txBody>
      </p:sp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1301" y="5546690"/>
            <a:ext cx="759378" cy="5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dirty="0" smtClean="0"/>
              <a:t>LIMITI </a:t>
            </a:r>
            <a:r>
              <a:rPr lang="it-IT" sz="4400" b="1" dirty="0"/>
              <a:t>DEL CONFRONTO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103312" y="1487156"/>
            <a:ext cx="8946541" cy="476124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Calcoli di questo tipo hanno un non trascurabile livello di approssimazione poiché 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entrambe le sorgenti emissive avviene il processo di combustione, ma con carburanti di natura diversa e con diverse condizioni di reazione. Per questi motivi molti prodotti con effetti simili sulla salute non sono confrontabili perché diversamente </a:t>
            </a:r>
            <a:r>
              <a:rPr lang="it-IT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rappresentati.</a:t>
            </a:r>
            <a:endParaRPr lang="it-IT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due sorgenti presentano dinamiche diverse di emissione e dispersione degli inquinanti nell’ambiente.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emissioni presentano un’estrema </a:t>
            </a: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variabilità qualitativa </a:t>
            </a:r>
            <a:r>
              <a:rPr lang="it-IT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dovuta  </a:t>
            </a: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caso dell’inceneritore  al fatto che il rifiuto comprende categorie merceologiche </a:t>
            </a:r>
            <a:r>
              <a:rPr lang="it-IT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diverse  </a:t>
            </a: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proporzioni variabili nel tempo, e nel caso del traffico alle diverse caratteristiche emissive dei </a:t>
            </a:r>
            <a:r>
              <a:rPr lang="it-IT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veicoli.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651252" y="5556738"/>
            <a:ext cx="769427" cy="5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dirty="0" smtClean="0"/>
              <a:t>UTILITA’ DEL CONFRONTO</a:t>
            </a:r>
            <a:endParaRPr lang="it-IT" sz="4400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it-IT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Apportare elementi conoscitivi utili nella pianificazione dei provvedimenti  restrittivi per il contenimento degli inquinanti in aree urbane.</a:t>
            </a:r>
          </a:p>
          <a:p>
            <a:pPr marL="0" indent="0" algn="just">
              <a:buNone/>
            </a:pPr>
            <a:endParaRPr lang="it-IT" sz="2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it-IT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Effettuare un calcolo totale degli inquinanti emessi, che solitamente vengono calcolati e comunicati solamente come concentrazione di ogni sostanza per unità di volume (Nm3), impedendo così una corretta valutazione dell’impatto.</a:t>
            </a:r>
          </a:p>
          <a:p>
            <a:pPr algn="just"/>
            <a:endParaRPr lang="it-IT" sz="2800" dirty="0"/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621108" y="5596932"/>
            <a:ext cx="799572" cy="5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DATI CAMPIONE TRAFFICO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6071211" cy="419576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it-IT" sz="2000" dirty="0" smtClean="0"/>
              <a:t>I dati sono stati tratti da : </a:t>
            </a:r>
            <a:r>
              <a:rPr lang="it-IT" sz="2000" i="1" dirty="0" smtClean="0"/>
              <a:t>Aggiornamento </a:t>
            </a:r>
            <a:r>
              <a:rPr lang="it-IT" sz="2000" i="1" dirty="0"/>
              <a:t>Piano Regionale del Traffico Urbano, Comune di Schio, Marzo 2017</a:t>
            </a:r>
            <a:r>
              <a:rPr lang="it-IT" sz="2000" dirty="0"/>
              <a:t>. </a:t>
            </a:r>
            <a:endParaRPr lang="it-IT" sz="2000" dirty="0" smtClean="0"/>
          </a:p>
          <a:p>
            <a:pPr algn="just">
              <a:buFontTx/>
              <a:buChar char="-"/>
            </a:pPr>
            <a:r>
              <a:rPr lang="it-IT" sz="2000" dirty="0" smtClean="0"/>
              <a:t>Si </a:t>
            </a:r>
            <a:r>
              <a:rPr lang="it-IT" sz="2000" dirty="0"/>
              <a:t>è scelto di considerare per il confronto il volume di traffico di un giorno feriale medio in entrata </a:t>
            </a:r>
            <a:r>
              <a:rPr lang="it-IT" sz="2000" dirty="0" smtClean="0"/>
              <a:t>nella  </a:t>
            </a:r>
            <a:r>
              <a:rPr lang="it-IT" sz="2000" dirty="0"/>
              <a:t>Via dei Maestri del Lavoro a Schio</a:t>
            </a:r>
            <a:r>
              <a:rPr lang="it-IT" sz="2000" dirty="0" smtClean="0"/>
              <a:t>, composto da 7193 veicoli.</a:t>
            </a:r>
          </a:p>
          <a:p>
            <a:pPr algn="just">
              <a:buFontTx/>
              <a:buChar char="-"/>
            </a:pPr>
            <a:r>
              <a:rPr lang="it-IT" sz="2000" dirty="0" smtClean="0"/>
              <a:t>La Via Maestri del Lavoro è stata    </a:t>
            </a:r>
            <a:r>
              <a:rPr lang="it-IT" sz="2000" dirty="0"/>
              <a:t>scelta in ragione dell’estrema vicinanza all’impianto</a:t>
            </a:r>
            <a:r>
              <a:rPr lang="it-IT" sz="2000" dirty="0" smtClean="0"/>
              <a:t>.</a:t>
            </a:r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93039" y="2060575"/>
            <a:ext cx="4395788" cy="2801037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0761784" y="5627076"/>
            <a:ext cx="658895" cy="5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DATI EMISSIONI TRAFFICO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it-IT" dirty="0" smtClean="0"/>
              <a:t>Il </a:t>
            </a:r>
            <a:r>
              <a:rPr lang="it-IT" dirty="0"/>
              <a:t>calcolo delle emissioni del traffico è stato effettuato secondo i fattori di conversione riportati in </a:t>
            </a:r>
            <a:r>
              <a:rPr lang="it-IT" i="1" dirty="0"/>
              <a:t>Fattori di emissione medi da traffico in Lombardia nel 2014 per tipo di veicolo INEMAR ARPA </a:t>
            </a:r>
            <a:r>
              <a:rPr lang="it-IT" i="1" dirty="0" smtClean="0"/>
              <a:t>LOMBARDIA.</a:t>
            </a:r>
          </a:p>
          <a:p>
            <a:pPr algn="just">
              <a:buFontTx/>
              <a:buChar char="-"/>
            </a:pPr>
            <a:r>
              <a:rPr lang="it-IT" dirty="0" smtClean="0"/>
              <a:t>La suddivisione </a:t>
            </a:r>
            <a:r>
              <a:rPr lang="it-IT" dirty="0"/>
              <a:t>degli autoveicoli circolanti in Via dei Maestri del Lavoro a </a:t>
            </a:r>
            <a:r>
              <a:rPr lang="it-IT" dirty="0" smtClean="0"/>
              <a:t>Schio  </a:t>
            </a:r>
            <a:r>
              <a:rPr lang="it-IT" dirty="0"/>
              <a:t>tiene conto dell’ingombro  ma non </a:t>
            </a:r>
            <a:r>
              <a:rPr lang="it-IT" dirty="0" smtClean="0"/>
              <a:t>delle emissioni e per questo </a:t>
            </a:r>
            <a:r>
              <a:rPr lang="it-IT" dirty="0"/>
              <a:t>risulta diversa da quella  di </a:t>
            </a:r>
            <a:r>
              <a:rPr lang="it-IT" dirty="0" err="1"/>
              <a:t>Inemar</a:t>
            </a:r>
            <a:r>
              <a:rPr lang="it-IT" dirty="0"/>
              <a:t>. Sulla base di queste considerazioni,  è stato necessario </a:t>
            </a:r>
            <a:r>
              <a:rPr lang="it-IT" dirty="0" smtClean="0"/>
              <a:t>ricalcolare </a:t>
            </a:r>
            <a:r>
              <a:rPr lang="it-IT" dirty="0"/>
              <a:t>l’attribuzione delle emissioni </a:t>
            </a:r>
            <a:r>
              <a:rPr lang="it-IT" dirty="0" smtClean="0"/>
              <a:t> </a:t>
            </a:r>
            <a:endParaRPr lang="it-IT" i="1" dirty="0" smtClean="0"/>
          </a:p>
          <a:p>
            <a:pPr>
              <a:buFontTx/>
              <a:buChar char="-"/>
            </a:pP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601010" y="5596932"/>
            <a:ext cx="819669" cy="543891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71138" y="2269746"/>
            <a:ext cx="4694692" cy="279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0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dirty="0" smtClean="0"/>
              <a:t>RISULTATI :</a:t>
            </a:r>
            <a:br>
              <a:rPr lang="it-IT" sz="4400" b="1" dirty="0" smtClean="0"/>
            </a:br>
            <a:r>
              <a:rPr lang="it-IT" sz="2400" dirty="0" smtClean="0"/>
              <a:t>Emissioni da traffico in entrata in Via Maestri del Lavoro</a:t>
            </a:r>
            <a:br>
              <a:rPr lang="it-IT" sz="2400" dirty="0" smtClean="0"/>
            </a:br>
            <a:r>
              <a:rPr lang="it-IT" sz="1800" dirty="0" smtClean="0"/>
              <a:t>Giorno Feriale Medio</a:t>
            </a:r>
            <a:endParaRPr lang="it-IT" sz="2400" b="1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532556"/>
              </p:ext>
            </p:extLst>
          </p:nvPr>
        </p:nvGraphicFramePr>
        <p:xfrm>
          <a:off x="1336431" y="2013109"/>
          <a:ext cx="8450664" cy="4256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517"/>
                <a:gridCol w="1592166"/>
                <a:gridCol w="1346820"/>
                <a:gridCol w="1346820"/>
                <a:gridCol w="1428889"/>
                <a:gridCol w="1336452"/>
              </a:tblGrid>
              <a:tr h="14808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TIPOLOGIA VEICOLI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N.°veicoli/giorno feriale medio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Valore medio mg/km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Valore medio mg/Km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NOx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Totale giorno feriale medio mg/Km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Totale giorno feriale medio mg/Km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NOx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</a:tr>
              <a:tr h="4936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Due ruote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  165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 59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 149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   9.735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     24.585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</a:tr>
              <a:tr h="9872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Auto +v. leggeri (circa 10%)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5763 +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  650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 53</a:t>
                      </a:r>
                      <a:endParaRPr lang="it-IT" sz="1100" b="1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 94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 433</a:t>
                      </a:r>
                      <a:endParaRPr lang="it-IT" sz="1100" b="1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 864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305.439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  61.100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2.495.379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    561.600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</a:tr>
              <a:tr h="740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v. pesanti + autoarticolati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  615</a:t>
                      </a:r>
                      <a:endParaRPr lang="it-IT" sz="1100" b="1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 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276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5572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169.740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3.426.780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</a:tr>
              <a:tr h="4936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TOTALE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7193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 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 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546.014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6.508.344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/>
                </a:tc>
              </a:tr>
            </a:tbl>
          </a:graphicData>
        </a:graphic>
      </p:graphicFrame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1301" y="5556738"/>
            <a:ext cx="759378" cy="5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dirty="0">
                <a:solidFill>
                  <a:srgbClr val="EBEBEB"/>
                </a:solidFill>
              </a:rPr>
              <a:t>RISULTATI :</a:t>
            </a:r>
            <a:br>
              <a:rPr lang="it-IT" sz="4400" b="1" dirty="0">
                <a:solidFill>
                  <a:srgbClr val="EBEBEB"/>
                </a:solidFill>
              </a:rPr>
            </a:br>
            <a:r>
              <a:rPr lang="it-IT" sz="2000" dirty="0">
                <a:solidFill>
                  <a:srgbClr val="EBEBEB"/>
                </a:solidFill>
              </a:rPr>
              <a:t>Emissioni da </a:t>
            </a:r>
            <a:r>
              <a:rPr lang="it-IT" sz="2000" dirty="0" smtClean="0">
                <a:solidFill>
                  <a:srgbClr val="EBEBEB"/>
                </a:solidFill>
              </a:rPr>
              <a:t>impianto di incenerimento RSU di Schio – Dati 2017 </a:t>
            </a:r>
            <a:r>
              <a:rPr lang="it-IT" sz="2400" dirty="0">
                <a:solidFill>
                  <a:srgbClr val="EBEBEB"/>
                </a:solidFill>
              </a:rPr>
              <a:t/>
            </a:r>
            <a:br>
              <a:rPr lang="it-IT" sz="2400" dirty="0">
                <a:solidFill>
                  <a:srgbClr val="EBEBEB"/>
                </a:solidFill>
              </a:rPr>
            </a:br>
            <a:r>
              <a:rPr lang="it-IT" sz="1600" dirty="0" smtClean="0">
                <a:solidFill>
                  <a:srgbClr val="EBEBEB"/>
                </a:solidFill>
              </a:rPr>
              <a:t>da </a:t>
            </a:r>
            <a:r>
              <a:rPr lang="it-IT" sz="1600" i="1" dirty="0"/>
              <a:t>Relazione annuale relativa al funzionamento ed alla sorveglianza dell’impianto di incenerimento – anno 2017</a:t>
            </a:r>
            <a:r>
              <a:rPr lang="it-IT" sz="1600" dirty="0"/>
              <a:t> </a:t>
            </a:r>
            <a:r>
              <a:rPr lang="it-IT" sz="1600" dirty="0" smtClean="0">
                <a:solidFill>
                  <a:srgbClr val="EBEBEB"/>
                </a:solidFill>
              </a:rPr>
              <a:t> </a:t>
            </a:r>
            <a:r>
              <a:rPr lang="it-IT" sz="1600" dirty="0">
                <a:solidFill>
                  <a:srgbClr val="EBEBEB"/>
                </a:solidFill>
              </a:rPr>
              <a:t/>
            </a:r>
            <a:br>
              <a:rPr lang="it-IT" sz="1600" dirty="0">
                <a:solidFill>
                  <a:srgbClr val="EBEBEB"/>
                </a:solidFill>
              </a:rPr>
            </a:br>
            <a:endParaRPr lang="it-IT" sz="16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695689"/>
              </p:ext>
            </p:extLst>
          </p:nvPr>
        </p:nvGraphicFramePr>
        <p:xfrm>
          <a:off x="844063" y="2120203"/>
          <a:ext cx="8953082" cy="3935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336"/>
                <a:gridCol w="736569"/>
                <a:gridCol w="978053"/>
                <a:gridCol w="612799"/>
                <a:gridCol w="1108750"/>
                <a:gridCol w="736569"/>
                <a:gridCol w="735703"/>
                <a:gridCol w="858609"/>
                <a:gridCol w="859476"/>
                <a:gridCol w="858609"/>
                <a:gridCol w="858609"/>
              </a:tblGrid>
              <a:tr h="1636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Linea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Portata fumi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8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</a:rPr>
                        <a:t>Nm3/h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Portata fumi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8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</a:rPr>
                        <a:t>Nm3/giorno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Funz</a:t>
                      </a:r>
                      <a:r>
                        <a:rPr lang="it-IT" sz="800" dirty="0">
                          <a:effectLst/>
                        </a:rPr>
                        <a:t>.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 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</a:rPr>
                        <a:t>giorni/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Portata fumi 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Nm3/anno</a:t>
                      </a:r>
                      <a:r>
                        <a:rPr lang="it-IT" sz="900">
                          <a:effectLst/>
                        </a:rPr>
                        <a:t>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PTS</a:t>
                      </a:r>
                      <a:br>
                        <a:rPr lang="it-IT" sz="800">
                          <a:effectLst/>
                        </a:rPr>
                      </a:br>
                      <a:r>
                        <a:rPr lang="it-IT" sz="800">
                          <a:effectLst/>
                        </a:rPr>
                        <a:t>valore medio 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mg/Nm3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NOx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valore medio 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mg/Nm3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PTS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2017 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Kg/giorno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NOx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2017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 </a:t>
                      </a:r>
                      <a:endParaRPr lang="it-IT" sz="8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</a:rPr>
                        <a:t>Kg/giorno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PTS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2017 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Kg/anno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NOx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2017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Kg/anno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 1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19.674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472.176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334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157.706.784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0,58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43,41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0,274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20,50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  91,52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6847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 2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30.419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730.056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314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229.237.584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1,01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102,80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0,737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75,05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231,42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23566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 3</a:t>
                      </a:r>
                      <a:endParaRPr lang="it-IT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43.287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1.038.888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315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327.249.720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0,46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50,36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0,478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52,32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150,60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16481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Totale</a:t>
                      </a:r>
                      <a:endParaRPr lang="it-IT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Kg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 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 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 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 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 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 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1,489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147,87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473,54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46894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580914" y="5526592"/>
            <a:ext cx="839765" cy="61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CONFRONTO 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b="1" dirty="0"/>
              <a:t>Il traffico di un giorno feriale medio di via Maestri del Lavoro emette </a:t>
            </a:r>
            <a:r>
              <a:rPr lang="it-IT" b="1" dirty="0">
                <a:solidFill>
                  <a:srgbClr val="92D050"/>
                </a:solidFill>
              </a:rPr>
              <a:t>0,546 Kg/Km </a:t>
            </a:r>
            <a:r>
              <a:rPr lang="it-IT" b="1" dirty="0"/>
              <a:t>di particolato e </a:t>
            </a:r>
            <a:r>
              <a:rPr lang="it-IT" b="1" dirty="0">
                <a:solidFill>
                  <a:srgbClr val="92D050"/>
                </a:solidFill>
              </a:rPr>
              <a:t>6,5 Kg/Km </a:t>
            </a:r>
            <a:r>
              <a:rPr lang="it-IT" b="1" dirty="0"/>
              <a:t>di </a:t>
            </a:r>
            <a:r>
              <a:rPr lang="it-IT" b="1" dirty="0" err="1"/>
              <a:t>NOx</a:t>
            </a:r>
            <a:r>
              <a:rPr lang="it-IT" b="1" dirty="0"/>
              <a:t>.</a:t>
            </a:r>
          </a:p>
          <a:p>
            <a:pPr algn="just"/>
            <a:r>
              <a:rPr lang="it-IT" dirty="0"/>
              <a:t> </a:t>
            </a:r>
            <a:r>
              <a:rPr lang="it-IT" b="1" dirty="0"/>
              <a:t>P</a:t>
            </a:r>
            <a:r>
              <a:rPr lang="it-IT" b="1" dirty="0" smtClean="0"/>
              <a:t>olveri emesse ogni giorno dalla linea due =  </a:t>
            </a:r>
            <a:r>
              <a:rPr lang="it-IT" b="1" dirty="0"/>
              <a:t>polveri emesse dalla percorrenza di </a:t>
            </a:r>
            <a:r>
              <a:rPr lang="it-IT" b="1" dirty="0">
                <a:solidFill>
                  <a:srgbClr val="92D050"/>
                </a:solidFill>
              </a:rPr>
              <a:t>1,35  km</a:t>
            </a:r>
            <a:r>
              <a:rPr lang="it-IT" b="1" dirty="0"/>
              <a:t> dai mezzi </a:t>
            </a:r>
            <a:r>
              <a:rPr lang="it-IT" b="1" dirty="0" smtClean="0"/>
              <a:t>del nostro campione di traffico o a </a:t>
            </a:r>
            <a:r>
              <a:rPr lang="it-IT" b="1" dirty="0" smtClean="0">
                <a:solidFill>
                  <a:srgbClr val="92D050"/>
                </a:solidFill>
              </a:rPr>
              <a:t>9710 veicoli </a:t>
            </a:r>
            <a:r>
              <a:rPr lang="it-IT" b="1" dirty="0" smtClean="0"/>
              <a:t>che percorrono 1 Km</a:t>
            </a:r>
          </a:p>
          <a:p>
            <a:pPr algn="just"/>
            <a:r>
              <a:rPr lang="it-IT" b="1" dirty="0" smtClean="0"/>
              <a:t>  </a:t>
            </a:r>
            <a:r>
              <a:rPr lang="it-IT" b="1" dirty="0" err="1"/>
              <a:t>NOx</a:t>
            </a:r>
            <a:r>
              <a:rPr lang="it-IT" b="1" dirty="0"/>
              <a:t> </a:t>
            </a:r>
            <a:r>
              <a:rPr lang="it-IT" b="1" dirty="0" smtClean="0"/>
              <a:t> emessi ogni giorno dalla linea due = </a:t>
            </a:r>
            <a:r>
              <a:rPr lang="it-IT" b="1" dirty="0" err="1" smtClean="0"/>
              <a:t>NOx</a:t>
            </a:r>
            <a:r>
              <a:rPr lang="it-IT" b="1" dirty="0" smtClean="0"/>
              <a:t> emessi dalla </a:t>
            </a:r>
            <a:r>
              <a:rPr lang="it-IT" b="1" dirty="0"/>
              <a:t>percorrenza di </a:t>
            </a:r>
            <a:r>
              <a:rPr lang="it-IT" b="1" dirty="0">
                <a:solidFill>
                  <a:srgbClr val="92D050"/>
                </a:solidFill>
              </a:rPr>
              <a:t>11,5  </a:t>
            </a:r>
            <a:r>
              <a:rPr lang="it-IT" b="1" dirty="0" smtClean="0">
                <a:solidFill>
                  <a:srgbClr val="92D050"/>
                </a:solidFill>
              </a:rPr>
              <a:t>km</a:t>
            </a:r>
            <a:r>
              <a:rPr lang="it-IT" b="1" dirty="0">
                <a:solidFill>
                  <a:srgbClr val="92D050"/>
                </a:solidFill>
              </a:rPr>
              <a:t> </a:t>
            </a:r>
            <a:r>
              <a:rPr lang="it-IT" b="1" dirty="0" smtClean="0"/>
              <a:t>dai mezzi del nostro campione di traffico o a </a:t>
            </a:r>
            <a:r>
              <a:rPr lang="it-IT" b="1" dirty="0"/>
              <a:t>circa </a:t>
            </a:r>
            <a:r>
              <a:rPr lang="it-IT" b="1" dirty="0">
                <a:solidFill>
                  <a:srgbClr val="92D050"/>
                </a:solidFill>
              </a:rPr>
              <a:t>83000</a:t>
            </a:r>
            <a:r>
              <a:rPr lang="it-IT" b="1" dirty="0"/>
              <a:t>  </a:t>
            </a:r>
            <a:r>
              <a:rPr lang="it-IT" b="1" dirty="0" smtClean="0">
                <a:solidFill>
                  <a:srgbClr val="92D050"/>
                </a:solidFill>
              </a:rPr>
              <a:t>veicoli</a:t>
            </a:r>
            <a:r>
              <a:rPr lang="it-IT" b="1" dirty="0" smtClean="0"/>
              <a:t> che percorrono 1 Km </a:t>
            </a:r>
            <a:endParaRPr lang="it-IT" dirty="0"/>
          </a:p>
          <a:p>
            <a:pPr algn="just"/>
            <a:r>
              <a:rPr lang="it-IT" b="1" dirty="0"/>
              <a:t>Le emissioni giornaliere complessive delle tre linee  corrispondono circa a quelle emesse in un chilometro da </a:t>
            </a:r>
            <a:r>
              <a:rPr lang="it-IT" b="1" dirty="0">
                <a:solidFill>
                  <a:srgbClr val="92D050"/>
                </a:solidFill>
              </a:rPr>
              <a:t>163.635 veicoli </a:t>
            </a:r>
            <a:r>
              <a:rPr lang="it-IT" b="1" dirty="0"/>
              <a:t>per gli </a:t>
            </a:r>
            <a:r>
              <a:rPr lang="it-IT" b="1" dirty="0" err="1"/>
              <a:t>NOx</a:t>
            </a:r>
            <a:r>
              <a:rPr lang="it-IT" b="1" dirty="0"/>
              <a:t> e da  </a:t>
            </a:r>
            <a:r>
              <a:rPr lang="it-IT" b="1" dirty="0">
                <a:solidFill>
                  <a:srgbClr val="92D050"/>
                </a:solidFill>
              </a:rPr>
              <a:t>19.616 veicoli </a:t>
            </a:r>
            <a:r>
              <a:rPr lang="it-IT" b="1" dirty="0"/>
              <a:t>per le polveri.</a:t>
            </a: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621108" y="5476352"/>
            <a:ext cx="799572" cy="66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253</TotalTime>
  <Words>1261</Words>
  <Application>Microsoft Office PowerPoint</Application>
  <PresentationFormat>Widescreen</PresentationFormat>
  <Paragraphs>231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Ione</vt:lpstr>
      <vt:lpstr>Presentazione standard di PowerPoint</vt:lpstr>
      <vt:lpstr> SCOPO DEL LAVORO       </vt:lpstr>
      <vt:lpstr>LIMITI DEL CONFRONTO</vt:lpstr>
      <vt:lpstr>UTILITA’ DEL CONFRONTO</vt:lpstr>
      <vt:lpstr>DATI CAMPIONE TRAFFICO</vt:lpstr>
      <vt:lpstr>DATI EMISSIONI TRAFFICO</vt:lpstr>
      <vt:lpstr>RISULTATI : Emissioni da traffico in entrata in Via Maestri del Lavoro Giorno Feriale Medio</vt:lpstr>
      <vt:lpstr>RISULTATI : Emissioni da impianto di incenerimento RSU di Schio – Dati 2017  da Relazione annuale relativa al funzionamento ed alla sorveglianza dell’impianto di incenerimento – anno 2017   </vt:lpstr>
      <vt:lpstr>CONFRONTO </vt:lpstr>
      <vt:lpstr>CALCOLO del PARTICOLATO SECONDARIO da NOx</vt:lpstr>
      <vt:lpstr>Presentazione standard di PowerPoint</vt:lpstr>
      <vt:lpstr>L’EVENTUALE DISMISSIONE DELLA LINEA DUE :</vt:lpstr>
      <vt:lpstr>A tale proposito, qualche spunto di riflessione ….</vt:lpstr>
      <vt:lpstr>Presentazione standard di PowerPoint</vt:lpstr>
      <vt:lpstr>Presentazione standard di PowerPoint</vt:lpstr>
      <vt:lpstr> Grazie a…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</dc:creator>
  <cp:lastModifiedBy>Laura</cp:lastModifiedBy>
  <cp:revision>48</cp:revision>
  <dcterms:created xsi:type="dcterms:W3CDTF">2019-05-21T06:30:01Z</dcterms:created>
  <dcterms:modified xsi:type="dcterms:W3CDTF">2019-05-21T16:43:52Z</dcterms:modified>
</cp:coreProperties>
</file>